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sldIdLst>
    <p:sldId id="256" r:id="rId2"/>
    <p:sldId id="295" r:id="rId3"/>
    <p:sldId id="257" r:id="rId4"/>
    <p:sldId id="258" r:id="rId5"/>
    <p:sldId id="285" r:id="rId6"/>
    <p:sldId id="276" r:id="rId7"/>
    <p:sldId id="278" r:id="rId8"/>
    <p:sldId id="282" r:id="rId9"/>
    <p:sldId id="283" r:id="rId10"/>
    <p:sldId id="292" r:id="rId11"/>
    <p:sldId id="284" r:id="rId12"/>
    <p:sldId id="289" r:id="rId13"/>
    <p:sldId id="286" r:id="rId14"/>
    <p:sldId id="287" r:id="rId15"/>
    <p:sldId id="291" r:id="rId16"/>
    <p:sldId id="288" r:id="rId17"/>
    <p:sldId id="290" r:id="rId18"/>
    <p:sldId id="293" r:id="rId19"/>
    <p:sldId id="294" r:id="rId20"/>
    <p:sldId id="299" r:id="rId21"/>
    <p:sldId id="29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3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585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0552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18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54921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2051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19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9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8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70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0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90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4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1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53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A46E-5E04-9974-0270-B2376933F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97" y="2281084"/>
            <a:ext cx="8245480" cy="3942735"/>
          </a:xfrm>
        </p:spPr>
        <p:txBody>
          <a:bodyPr/>
          <a:lstStyle/>
          <a:p>
            <a:pPr algn="ctr"/>
            <a:r>
              <a:rPr lang="en-US" sz="4800" b="1" dirty="0"/>
              <a:t>Smart Drive System</a:t>
            </a:r>
            <a:br>
              <a:rPr lang="en-US" b="1" dirty="0"/>
            </a:br>
            <a:br>
              <a:rPr lang="en-US" b="1" dirty="0"/>
            </a:br>
            <a:r>
              <a:rPr lang="en-US" sz="2800" b="1" i="0" u="none" strike="noStrike" baseline="0" dirty="0">
                <a:solidFill>
                  <a:schemeClr val="tx1"/>
                </a:solidFill>
                <a:latin typeface="Archivo Expanded SemiBold,Bold"/>
              </a:rPr>
              <a:t>Submitted By: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Mostafa Mahmoud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Taha Khaled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Adel Hani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</a:rPr>
              <a:t>Soaad</a:t>
            </a:r>
            <a:r>
              <a:rPr lang="en-US" sz="2000" dirty="0">
                <a:solidFill>
                  <a:schemeClr val="tx1"/>
                </a:solidFill>
              </a:rPr>
              <a:t> Ali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Mariam Adel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Dina Gamal-</a:t>
            </a:r>
            <a:r>
              <a:rPr lang="en-US" sz="2000" dirty="0" err="1">
                <a:solidFill>
                  <a:schemeClr val="tx1"/>
                </a:solidFill>
              </a:rPr>
              <a:t>Eldin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800" b="1" i="0" u="none" strike="noStrike" baseline="0" dirty="0">
                <a:solidFill>
                  <a:schemeClr val="tx1"/>
                </a:solidFill>
                <a:latin typeface="Archivo Expanded SemiBold,Bold"/>
              </a:rPr>
              <a:t>Supervised By:</a:t>
            </a:r>
            <a:br>
              <a:rPr lang="en-US" sz="2800" b="1" i="0" u="none" strike="noStrike" baseline="0" dirty="0">
                <a:solidFill>
                  <a:schemeClr val="tx1"/>
                </a:solidFill>
                <a:latin typeface="Archivo Expanded SemiBold,Bold"/>
              </a:rPr>
            </a:br>
            <a:r>
              <a:rPr lang="en-US" sz="2000" i="0" u="none" strike="noStrike" baseline="0" dirty="0" err="1">
                <a:solidFill>
                  <a:schemeClr val="tx1"/>
                </a:solidFill>
                <a:latin typeface="Archivo Expanded SemiBold,Bold"/>
              </a:rPr>
              <a:t>Eng:Omar</a:t>
            </a:r>
            <a:r>
              <a:rPr lang="en-US" sz="2000" i="0" u="none" strike="noStrike" baseline="0" dirty="0">
                <a:solidFill>
                  <a:schemeClr val="tx1"/>
                </a:solidFill>
                <a:latin typeface="Archivo Expanded SemiBold,Bold"/>
              </a:rPr>
              <a:t> Osman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5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030B-81B2-9097-1A3F-3DF090FD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Idle Mode</a:t>
            </a:r>
            <a:br>
              <a:rPr lang="en-US" sz="2800" dirty="0">
                <a:solidFill>
                  <a:schemeClr val="accent1"/>
                </a:solidFill>
                <a:latin typeface="+mj-lt"/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3100" dirty="0">
                <a:solidFill>
                  <a:schemeClr val="tx1"/>
                </a:solidFill>
              </a:rPr>
              <a:t>Component diagram:-</a:t>
            </a:r>
            <a:endParaRPr lang="en-US" sz="31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7ED94B-8EBC-14AE-74DC-97742F32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52" y="2772033"/>
            <a:ext cx="9458632" cy="21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9111" y="801494"/>
            <a:ext cx="37607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Activity Diagram:-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CB567-85CF-36C1-4E76-3861C197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694" y="158932"/>
            <a:ext cx="4337529" cy="68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300" y="815628"/>
            <a:ext cx="36808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j-lt"/>
              </a:rPr>
              <a:t>High Speed Mode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Component diagram:-</a:t>
            </a:r>
            <a:endParaRPr lang="en-US" sz="2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8EE06-ECBF-2525-9070-45D6DAED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9" y="2344072"/>
            <a:ext cx="9586452" cy="30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2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241" y="696071"/>
            <a:ext cx="310533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Activity Diagram:-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1268B-F240-7900-3E37-6AE047A6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523" y="0"/>
            <a:ext cx="4519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115E5-6EEF-3EA3-C495-69AB56734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9" y="45072"/>
            <a:ext cx="5886795" cy="68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9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8827" y="814192"/>
            <a:ext cx="36808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j-lt"/>
              </a:rPr>
              <a:t>Low Speed Mode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Component diagram:-</a:t>
            </a:r>
            <a:endParaRPr lang="en-US" sz="2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D546B-A213-8BA6-59E6-B6F48463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4" y="2441292"/>
            <a:ext cx="9454789" cy="29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5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092" y="676406"/>
            <a:ext cx="310533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Activity Diagram:-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42089-6F36-F7F2-B8FF-3FA9F0F0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58" y="0"/>
            <a:ext cx="429825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DE0E8B-5D6A-4352-5247-580352B7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00" y="157317"/>
            <a:ext cx="578981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37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20CB4B-98D6-E7A0-6FAA-0351475C24B8}"/>
              </a:ext>
            </a:extLst>
          </p:cNvPr>
          <p:cNvSpPr txBox="1"/>
          <p:nvPr/>
        </p:nvSpPr>
        <p:spPr>
          <a:xfrm>
            <a:off x="174522" y="166838"/>
            <a:ext cx="610091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j-lt"/>
              </a:rPr>
              <a:t>Main</a:t>
            </a:r>
          </a:p>
          <a:p>
            <a:endParaRPr lang="en-US" sz="3200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dirty="0">
                <a:latin typeface="+mj-lt"/>
              </a:rPr>
              <a:t>component diagram:-</a:t>
            </a:r>
            <a:r>
              <a:rPr lang="en-US" sz="2800" dirty="0">
                <a:solidFill>
                  <a:schemeClr val="accent1"/>
                </a:solidFill>
                <a:latin typeface="+mj-l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7EF03-D3FA-EC8E-1F75-2E658D8B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8" y="2263252"/>
            <a:ext cx="8885690" cy="344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5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93EC64-7AA6-BFFE-AD75-ADF4820D3D21}"/>
              </a:ext>
            </a:extLst>
          </p:cNvPr>
          <p:cNvSpPr txBox="1"/>
          <p:nvPr/>
        </p:nvSpPr>
        <p:spPr>
          <a:xfrm>
            <a:off x="81116" y="454430"/>
            <a:ext cx="6100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 Activity diagram:-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FC70A3-7ED2-0089-A919-86A286AA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1119644"/>
            <a:ext cx="8824594" cy="56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8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C321-276A-4046-7E50-6F7BA67F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8594"/>
          </a:xfrm>
        </p:spPr>
        <p:txBody>
          <a:bodyPr/>
          <a:lstStyle/>
          <a:p>
            <a:r>
              <a:rPr lang="en-US" dirty="0"/>
              <a:t>Content: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861E-7889-93BD-AAD6-FAB0699C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6853"/>
            <a:ext cx="8596668" cy="468451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Features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Modes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Layers Architecture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Project Components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Idle Mode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High Speed Mode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Low Speed Mode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Main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GUI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05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7C23-486F-CD44-B164-0A6B325D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Raspberrypi with STM32 using UART communication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F1FE6-E62C-8EC3-71D9-73305E5C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37" y="1930400"/>
            <a:ext cx="4478287" cy="4834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8E382-DC41-22D2-ED72-204F6157D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748"/>
          <a:stretch/>
        </p:blipFill>
        <p:spPr>
          <a:xfrm>
            <a:off x="6735097" y="1693608"/>
            <a:ext cx="4712862" cy="461624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A756FE-6D65-C356-DCC3-DDBE210D388E}"/>
              </a:ext>
            </a:extLst>
          </p:cNvPr>
          <p:cNvCxnSpPr/>
          <p:nvPr/>
        </p:nvCxnSpPr>
        <p:spPr>
          <a:xfrm>
            <a:off x="4804524" y="2880852"/>
            <a:ext cx="1930573" cy="1463040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4E5F43-8F87-0017-3F55-98AC1D82EDD7}"/>
              </a:ext>
            </a:extLst>
          </p:cNvPr>
          <p:cNvCxnSpPr>
            <a:cxnSpLocks/>
          </p:cNvCxnSpPr>
          <p:nvPr/>
        </p:nvCxnSpPr>
        <p:spPr>
          <a:xfrm>
            <a:off x="4804524" y="3146323"/>
            <a:ext cx="1930573" cy="1071716"/>
          </a:xfrm>
          <a:prstGeom prst="bentConnector3">
            <a:avLst>
              <a:gd name="adj1" fmla="val 39305"/>
            </a:avLst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535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15CE-07DB-E7A4-B343-6F9B92FB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7923"/>
          </a:xfrm>
        </p:spPr>
        <p:txBody>
          <a:bodyPr/>
          <a:lstStyle/>
          <a:p>
            <a:r>
              <a:rPr lang="en-US" dirty="0"/>
              <a:t>GUI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A6E65F6-6D54-AB64-9FBF-EA3D4C8FF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3" t="3686" r="1289"/>
          <a:stretch/>
        </p:blipFill>
        <p:spPr>
          <a:xfrm>
            <a:off x="1563329" y="1042219"/>
            <a:ext cx="8596668" cy="5815781"/>
          </a:xfrm>
        </p:spPr>
      </p:pic>
    </p:spTree>
    <p:extLst>
      <p:ext uri="{BB962C8B-B14F-4D97-AF65-F5344CB8AC3E}">
        <p14:creationId xmlns:p14="http://schemas.microsoft.com/office/powerpoint/2010/main" val="12312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7B93-F4CC-0432-76F6-08980DD2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0001"/>
            <a:ext cx="11729884" cy="5426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sz="1600" b="0" i="0" u="none" strike="noStrike" baseline="0" dirty="0">
                <a:solidFill>
                  <a:schemeClr val="tx1"/>
                </a:solidFill>
                <a:latin typeface="Segoe UI" panose="020B0502040204020203" pitchFamily="34" charset="0"/>
              </a:rPr>
              <a:t>1. ACC (Adaptive Cruise Control)                 2. LDW (Lane Departure Warning)                    </a:t>
            </a:r>
            <a:r>
              <a:rPr lang="en-US" sz="1600" b="0" i="0" u="none" strike="noStrike" baseline="0" dirty="0">
                <a:solidFill>
                  <a:schemeClr val="tx2"/>
                </a:solidFill>
                <a:latin typeface="Segoe UI" panose="020B0502040204020203" pitchFamily="34" charset="0"/>
              </a:rPr>
              <a:t>3. AEB (Automated Emergency Braking)</a:t>
            </a:r>
            <a:endParaRPr lang="en-US" sz="1600" b="0" i="0" u="none" strike="noStrike" baseline="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1F2228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1F2228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1F2228"/>
                </a:solidFill>
                <a:latin typeface="Segoe UI" panose="020B0502040204020203" pitchFamily="34" charset="0"/>
              </a:rPr>
              <a:t>  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1F2228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1F2228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b="0" i="0" u="none" strike="noStrike" baseline="0" dirty="0">
                <a:solidFill>
                  <a:schemeClr val="tx2"/>
                </a:solidFill>
                <a:latin typeface="Segoe UI" panose="020B0502040204020203" pitchFamily="34" charset="0"/>
              </a:rPr>
              <a:t>                                       4. LKS (Lane Keeping Support).                                            5.GUI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44160-6858-94DB-60D2-9FBE02702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58" y="2413004"/>
            <a:ext cx="3276990" cy="140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912571-E39F-C9D1-0315-BF73286974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08" y="2413004"/>
            <a:ext cx="3495411" cy="155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621A4-D5BF-D45D-CD3F-40E54FFC10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427" y="2106999"/>
            <a:ext cx="3143622" cy="186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507571-20FB-E9D6-5EE2-17EA4B92B1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81" y="4544009"/>
            <a:ext cx="3352800" cy="18850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80115" y="638826"/>
            <a:ext cx="214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Features:</a:t>
            </a: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C3B0A983-F621-8A12-CC98-88DF524E6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362" y="4375355"/>
            <a:ext cx="4184859" cy="22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6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EE9B-81BE-9545-38E8-9934BDC1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697"/>
            <a:ext cx="10515600" cy="96223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000" dirty="0"/>
              <a:t>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7331-5F16-9EF1-DB68-A02E0616B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5" y="626300"/>
            <a:ext cx="10499942" cy="55286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Stop Mode</a:t>
            </a:r>
          </a:p>
          <a:p>
            <a:endParaRPr lang="en-US" sz="2400" dirty="0"/>
          </a:p>
          <a:p>
            <a:r>
              <a:rPr lang="en-US" sz="2400" dirty="0"/>
              <a:t>Idle Mode</a:t>
            </a:r>
          </a:p>
          <a:p>
            <a:endParaRPr lang="en-US" sz="2400" dirty="0"/>
          </a:p>
          <a:p>
            <a:r>
              <a:rPr lang="en-US" sz="2400" dirty="0"/>
              <a:t>High Speed Mode</a:t>
            </a:r>
          </a:p>
          <a:p>
            <a:endParaRPr lang="en-US" sz="2400" dirty="0"/>
          </a:p>
          <a:p>
            <a:r>
              <a:rPr lang="en-US" sz="2400" dirty="0"/>
              <a:t>Low Speed Mode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10FBD-31F2-FDE1-F780-3163825A9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8" y="493720"/>
            <a:ext cx="5341894" cy="58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5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888" y="175342"/>
            <a:ext cx="8596668" cy="1320800"/>
          </a:xfrm>
        </p:spPr>
        <p:txBody>
          <a:bodyPr/>
          <a:lstStyle/>
          <a:p>
            <a:r>
              <a:rPr lang="en-US" dirty="0">
                <a:cs typeface="Segoe UI" pitchFamily="34" charset="0"/>
              </a:rPr>
              <a:t>Layers architecture:-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75106-9C5C-019E-110E-7E926771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061" y="835742"/>
            <a:ext cx="5271933" cy="60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4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9726-780E-4DC3-48E5-4E9C002D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2093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" dirty="0"/>
              <a:t>Project</a:t>
            </a:r>
            <a:r>
              <a:rPr lang="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" dirty="0"/>
              <a:t>components:-</a:t>
            </a:r>
            <a:br>
              <a:rPr lang="" dirty="0"/>
            </a:br>
            <a:br>
              <a:rPr lang="" sz="2800" dirty="0"/>
            </a:br>
            <a:r>
              <a:rPr lang="" sz="3100" dirty="0">
                <a:solidFill>
                  <a:schemeClr val="tx2"/>
                </a:solidFill>
              </a:rPr>
              <a:t>-Motor driver (l298N)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9B309-C0C9-8171-9D91-8E3A93BB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000066" cy="3880773"/>
          </a:xfrm>
        </p:spPr>
        <p:txBody>
          <a:bodyPr/>
          <a:lstStyle/>
          <a:p>
            <a:r>
              <a:rPr lang="" sz="2200" dirty="0"/>
              <a:t>The L298N is a popular dual H-bridge motor driver integrated circuit (IC) commonly used in robotics and automation projects. It allows you to control the direction and speed of two DC motors or a single stepper motor.</a:t>
            </a:r>
          </a:p>
          <a:p>
            <a:endParaRPr lang="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8634F79B-3AF5-C5F2-78AB-09C60036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160" y="3566637"/>
            <a:ext cx="4590490" cy="30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93D1-4657-A017-3924-8287A067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" sz="2800" dirty="0">
                <a:solidFill>
                  <a:schemeClr val="tx2"/>
                </a:solidFill>
              </a:rPr>
              <a:t>-Ultrasonic sensor (HCSR04)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DD26D-F1E1-ED0B-735A-04C8F2D2D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52" y="1567654"/>
            <a:ext cx="8825659" cy="4337845"/>
          </a:xfrm>
        </p:spPr>
        <p:txBody>
          <a:bodyPr>
            <a:normAutofit fontScale="92500" lnSpcReduction="10000"/>
          </a:bodyPr>
          <a:lstStyle/>
          <a:p>
            <a:r>
              <a:rPr lang="" sz="2400" dirty="0"/>
              <a:t>The HC-SR04 is an ultrasonic distance sensor that is commonly used in robotics and automation projects to measure distances.</a:t>
            </a:r>
          </a:p>
          <a:p>
            <a:endParaRPr lang="" sz="2400" dirty="0"/>
          </a:p>
          <a:p>
            <a:pPr marL="0" indent="0">
              <a:buNone/>
            </a:pPr>
            <a:endParaRPr lang="" dirty="0"/>
          </a:p>
          <a:p>
            <a:pPr marL="0" indent="0">
              <a:buNone/>
            </a:pPr>
            <a:endParaRPr lang="" dirty="0"/>
          </a:p>
          <a:p>
            <a:pPr marL="0" indent="0">
              <a:buNone/>
            </a:pPr>
            <a:endParaRPr lang="" dirty="0"/>
          </a:p>
          <a:p>
            <a:pPr marL="0" indent="0">
              <a:buNone/>
            </a:pPr>
            <a:endParaRPr lang="" dirty="0"/>
          </a:p>
          <a:p>
            <a:pPr marL="0" indent="0">
              <a:buNone/>
            </a:pPr>
            <a:endParaRPr lang="" dirty="0"/>
          </a:p>
          <a:p>
            <a:pPr marL="0" indent="0">
              <a:buNone/>
            </a:pPr>
            <a:endParaRPr lang="" dirty="0"/>
          </a:p>
          <a:p>
            <a:r>
              <a:rPr lang="" sz="2300" dirty="0"/>
              <a:t>Distance Calculation: </a:t>
            </a:r>
          </a:p>
          <a:p>
            <a:pPr marL="0" indent="0">
              <a:buNone/>
            </a:pPr>
            <a:r>
              <a:rPr lang="" sz="2300" dirty="0"/>
              <a:t>     Distance = (Speed of Sound × TOF) / 2.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464CFC58-1B8E-133A-F7D8-401275B3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90" y="2405261"/>
            <a:ext cx="4028793" cy="252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3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3461-06D3-6509-9012-A6ED85D7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sz="2400" dirty="0">
                <a:solidFill>
                  <a:schemeClr val="tx2"/>
                </a:solidFill>
              </a:rPr>
              <a:t>-</a:t>
            </a:r>
            <a:r>
              <a:rPr lang="" sz="2800" dirty="0">
                <a:solidFill>
                  <a:schemeClr val="tx2"/>
                </a:solidFill>
              </a:rPr>
              <a:t>Buzzer</a:t>
            </a:r>
            <a:r>
              <a:rPr lang="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6FB18-8377-6EB0-B066-2AED7C94F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  <a:p>
            <a:endParaRPr lang="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C0DEB-3BB8-1DF1-70E5-F4D41DEBA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4086" y="1507160"/>
            <a:ext cx="8800028" cy="833269"/>
          </a:xfrm>
        </p:spPr>
        <p:txBody>
          <a:bodyPr>
            <a:noAutofit/>
          </a:bodyPr>
          <a:lstStyle/>
          <a:p>
            <a:r>
              <a:rPr lang="" sz="2200" dirty="0"/>
              <a:t>A buzzer is a simple electronic device that generates sound or an audible tone when an electrical signal is applied to it.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0DE7BEA-58F0-A6AC-2546-8DF5F2F6F8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819401" y="2585877"/>
            <a:ext cx="4809688" cy="3206458"/>
          </a:xfrm>
        </p:spPr>
      </p:pic>
    </p:spTree>
    <p:extLst>
      <p:ext uri="{BB962C8B-B14F-4D97-AF65-F5344CB8AC3E}">
        <p14:creationId xmlns:p14="http://schemas.microsoft.com/office/powerpoint/2010/main" val="387123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3FB1-3F15-819D-8F6B-BEC8EF43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" sz="2800" dirty="0">
                <a:solidFill>
                  <a:schemeClr val="tx2"/>
                </a:solidFill>
              </a:rPr>
              <a:t>-IR sensor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FA9FB-A2FE-0EDA-B957-B9243077E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487" y="1387244"/>
            <a:ext cx="9023427" cy="3304117"/>
          </a:xfrm>
        </p:spPr>
        <p:txBody>
          <a:bodyPr>
            <a:normAutofit/>
          </a:bodyPr>
          <a:lstStyle/>
          <a:p>
            <a:r>
              <a:rPr lang="" sz="2200" dirty="0"/>
              <a:t>IR (infrared) sensors, also known as IR detectors or IR receivers, are electronic devices that can detect and measure infrared radiation emitted by objects.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3DC3BDA-01C1-67B7-6525-3063D427D1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417525" y="2708044"/>
            <a:ext cx="5193293" cy="3802577"/>
          </a:xfrm>
        </p:spPr>
      </p:pic>
    </p:spTree>
    <p:extLst>
      <p:ext uri="{BB962C8B-B14F-4D97-AF65-F5344CB8AC3E}">
        <p14:creationId xmlns:p14="http://schemas.microsoft.com/office/powerpoint/2010/main" val="23834893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70C0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764</TotalTime>
  <Words>304</Words>
  <Application>Microsoft Office PowerPoint</Application>
  <PresentationFormat>Widescreen</PresentationFormat>
  <Paragraphs>66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Archivo Expanded SemiBold,Bold</vt:lpstr>
      <vt:lpstr>Arial</vt:lpstr>
      <vt:lpstr>Segoe UI</vt:lpstr>
      <vt:lpstr>Trebuchet MS</vt:lpstr>
      <vt:lpstr>Wingdings 3</vt:lpstr>
      <vt:lpstr>Facet</vt:lpstr>
      <vt:lpstr>Smart Drive System  Submitted By: Mostafa Mahmoud Taha Khaled Adel Hani Soaad Ali Mariam Adel Dina Gamal-Eldin  Supervised By: Eng:Omar Osman</vt:lpstr>
      <vt:lpstr>Content:</vt:lpstr>
      <vt:lpstr>PowerPoint Presentation</vt:lpstr>
      <vt:lpstr> Modes</vt:lpstr>
      <vt:lpstr>Layers architecture:-</vt:lpstr>
      <vt:lpstr>Project components:-  -Motor driver (l298N)</vt:lpstr>
      <vt:lpstr>-Ultrasonic sensor (HCSR04)</vt:lpstr>
      <vt:lpstr>-Buzzer </vt:lpstr>
      <vt:lpstr>-IR sensor </vt:lpstr>
      <vt:lpstr>Idle Mode  Component diagram:-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 Raspberrypi with STM32 using UART communication</vt:lpstr>
      <vt:lpstr>GUI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Based
Microcontroller
RCC</dc:title>
  <dc:creator>32018109</dc:creator>
  <cp:lastModifiedBy>20180399</cp:lastModifiedBy>
  <cp:revision>30</cp:revision>
  <dcterms:created xsi:type="dcterms:W3CDTF">2023-07-03T18:44:29Z</dcterms:created>
  <dcterms:modified xsi:type="dcterms:W3CDTF">2023-09-11T15:39:46Z</dcterms:modified>
</cp:coreProperties>
</file>